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58" r:id="rId5"/>
    <p:sldId id="267" r:id="rId6"/>
    <p:sldId id="259" r:id="rId7"/>
    <p:sldId id="260" r:id="rId8"/>
    <p:sldId id="268" r:id="rId9"/>
    <p:sldId id="261" r:id="rId10"/>
    <p:sldId id="262" r:id="rId11"/>
    <p:sldId id="263" r:id="rId12"/>
    <p:sldId id="264" r:id="rId13"/>
    <p:sldId id="269" r:id="rId14"/>
    <p:sldId id="26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D47AB5-5608-4835-9F79-468B71907EBF}"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C38DBF-74A1-4E13-86D0-63F039F00B8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D47AB5-5608-4835-9F79-468B71907EBF}"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C38DBF-74A1-4E13-86D0-63F039F00B8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D47AB5-5608-4835-9F79-468B71907EBF}"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C38DBF-74A1-4E13-86D0-63F039F00B8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D47AB5-5608-4835-9F79-468B71907EBF}"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C38DBF-74A1-4E13-86D0-63F039F00B8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D47AB5-5608-4835-9F79-468B71907EBF}"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C38DBF-74A1-4E13-86D0-63F039F00B8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D47AB5-5608-4835-9F79-468B71907EBF}"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C38DBF-74A1-4E13-86D0-63F039F00B8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D47AB5-5608-4835-9F79-468B71907EBF}" type="datetimeFigureOut">
              <a:rPr lang="en-US" smtClean="0"/>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C38DBF-74A1-4E13-86D0-63F039F00B8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D47AB5-5608-4835-9F79-468B71907EBF}" type="datetimeFigureOut">
              <a:rPr lang="en-US" smtClean="0"/>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C38DBF-74A1-4E13-86D0-63F039F00B8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D47AB5-5608-4835-9F79-468B71907EBF}" type="datetimeFigureOut">
              <a:rPr lang="en-US" smtClean="0"/>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C38DBF-74A1-4E13-86D0-63F039F00B8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D47AB5-5608-4835-9F79-468B71907EBF}"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C38DBF-74A1-4E13-86D0-63F039F00B8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D47AB5-5608-4835-9F79-468B71907EBF}"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C38DBF-74A1-4E13-86D0-63F039F00B8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D47AB5-5608-4835-9F79-468B71907EBF}" type="datetimeFigureOut">
              <a:rPr lang="en-US" smtClean="0"/>
              <a:t>4/13/2020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C38DBF-74A1-4E13-86D0-63F039F00B8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lectrical-engineering-portal.com/complete-overview-of-lightning-arresters-part-1" TargetMode="External"/><Relationship Id="rId2" Type="http://schemas.openxmlformats.org/officeDocument/2006/relationships/hyperlink" Target="https://electrical-engineering-portal.com/electrical-preventive-maintenance-of-air-circuit-breaker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electrical-engineering-portal.com/maintenance-management-of-electrical-equipment-condition-monitoring-based-part-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e-hazard.com/arc-flash-studi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lectrical-engineering-portal.com/maintenance-management-of-electrical-equipment-condition-monitoring-based-part-6" TargetMode="External"/><Relationship Id="rId2" Type="http://schemas.openxmlformats.org/officeDocument/2006/relationships/hyperlink" Target="https://electrical-engineering-portal.com/download-center/books-and-guides/siemens-basics-of-energy/motor-control-center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electrical-engineering-portal.com/8-energy-efficiency-improvement-opportunities-in-electric-motor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YAKUBU NATHAN BALA</a:t>
            </a:r>
            <a:endParaRPr lang="en-US" dirty="0"/>
          </a:p>
        </p:txBody>
      </p:sp>
      <p:sp>
        <p:nvSpPr>
          <p:cNvPr id="3" name="Subtitle 2"/>
          <p:cNvSpPr>
            <a:spLocks noGrp="1"/>
          </p:cNvSpPr>
          <p:nvPr>
            <p:ph type="subTitle" idx="1"/>
          </p:nvPr>
        </p:nvSpPr>
        <p:spPr/>
        <p:txBody>
          <a:bodyPr>
            <a:normAutofit fontScale="92500" lnSpcReduction="10000"/>
          </a:bodyPr>
          <a:lstStyle/>
          <a:p>
            <a:r>
              <a:rPr lang="en-US" dirty="0"/>
              <a:t>OPERATION, MAINTENANCE AND MANAGEMENT OF ELECTRICAL EQUIPMENT FOR SUSTAINABLE DEVELOPMENT.</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MANAGEMENT OF ELECTRICAL EQUIPMENT</a:t>
            </a:r>
            <a:br>
              <a:rPr lang="en-US" dirty="0"/>
            </a:br>
            <a:endParaRPr lang="en-US" dirty="0"/>
          </a:p>
        </p:txBody>
      </p:sp>
      <p:sp>
        <p:nvSpPr>
          <p:cNvPr id="3" name="Content Placeholder 2"/>
          <p:cNvSpPr>
            <a:spLocks noGrp="1"/>
          </p:cNvSpPr>
          <p:nvPr>
            <p:ph idx="1"/>
          </p:nvPr>
        </p:nvSpPr>
        <p:spPr>
          <a:xfrm>
            <a:off x="500034" y="1357298"/>
            <a:ext cx="8229600" cy="4525963"/>
          </a:xfrm>
        </p:spPr>
        <p:txBody>
          <a:bodyPr>
            <a:noAutofit/>
          </a:bodyPr>
          <a:lstStyle/>
          <a:p>
            <a:r>
              <a:rPr lang="en-US" sz="1100" b="1" dirty="0"/>
              <a:t>The cost of maintenance</a:t>
            </a:r>
          </a:p>
          <a:p>
            <a:r>
              <a:rPr lang="en-US" sz="1100" dirty="0"/>
              <a:t>In today’s competitive market scenario, all types of industries are under tremendous pressure </a:t>
            </a:r>
            <a:r>
              <a:rPr lang="en-US" sz="1100" b="1" dirty="0"/>
              <a:t>to cut down their maintenance costs</a:t>
            </a:r>
            <a:r>
              <a:rPr lang="en-US" sz="1100" dirty="0"/>
              <a:t>, as they form a significant portion of the operation costs.</a:t>
            </a:r>
          </a:p>
          <a:p>
            <a:r>
              <a:rPr lang="en-US" sz="1100" dirty="0"/>
              <a:t>The industries are forced to look for different types of maintenance of the electrical equipment rather than usual </a:t>
            </a:r>
            <a:r>
              <a:rPr lang="en-US" sz="1100" dirty="0">
                <a:hlinkClick r:id="rId2" tooltip="Electrical Preventive Maintenance of Air Circuit Breakers"/>
              </a:rPr>
              <a:t>preventive maintenance</a:t>
            </a:r>
            <a:r>
              <a:rPr lang="en-US" sz="1100" dirty="0"/>
              <a:t> being carried out at a fixed interval of time.</a:t>
            </a:r>
          </a:p>
          <a:p>
            <a:r>
              <a:rPr lang="en-US" sz="1100" dirty="0"/>
              <a:t>Over the past twenty years or so, the concept of maintenance has been assuming different dimensions and changing a lot, perhaps more so than any other management discipline. The changes are due to a huge increase in the number and variety of plant equipment in the industries, which must be properly maintained.</a:t>
            </a:r>
          </a:p>
          <a:p>
            <a:r>
              <a:rPr lang="en-US" sz="1100" dirty="0"/>
              <a:t>The electrical equipment with much more complex designs require new maintenance techniques and changing views on maintenance organization and responsibilities.</a:t>
            </a:r>
          </a:p>
          <a:p>
            <a:r>
              <a:rPr lang="en-US" sz="1100" dirty="0"/>
              <a:t>Maintenance activities are also responding to changing expectations as follows:</a:t>
            </a:r>
          </a:p>
          <a:p>
            <a:pPr lvl="0"/>
            <a:r>
              <a:rPr lang="en-US" sz="1100" dirty="0"/>
              <a:t>Rapidly growing awareness of the extent to which electrical equipment failure affects safety of plant and personnel and the environment.</a:t>
            </a:r>
          </a:p>
          <a:p>
            <a:pPr lvl="0"/>
            <a:r>
              <a:rPr lang="en-US" sz="1100" dirty="0"/>
              <a:t>Growing awareness of the connection between maintenance and product quality.</a:t>
            </a:r>
          </a:p>
          <a:p>
            <a:pPr lvl="0"/>
            <a:r>
              <a:rPr lang="en-US" sz="1100" dirty="0"/>
              <a:t>Increasing pressure to achieve high plant availability remaining cost-effective.</a:t>
            </a:r>
          </a:p>
          <a:p>
            <a:r>
              <a:rPr lang="en-US" sz="1100" dirty="0"/>
              <a:t> </a:t>
            </a:r>
          </a:p>
          <a:p>
            <a:r>
              <a:rPr lang="en-US" sz="1100" dirty="0"/>
              <a:t>The changes are testing attitudes and skills in all branches of industry to the limit. Maintenance people are required to adopt completely new ways of thinking and acting, as the plant engineers and as the plant managers. At the same time, the limitations of maintenance systems are becoming increasingly apparent, no matter how much they are computerized.</a:t>
            </a:r>
          </a:p>
          <a:p>
            <a:r>
              <a:rPr lang="en-US" sz="1100" b="1" dirty="0"/>
              <a:t>Failures of electrical equipment</a:t>
            </a:r>
          </a:p>
          <a:p>
            <a:r>
              <a:rPr lang="en-US" sz="1100" dirty="0"/>
              <a:t>Failure of any electrical equipment or rather any equipment should be taken up seriously. Detailed analysis of each failure should be carried out, which will help in significant reduction of repeated failures of same nature.</a:t>
            </a:r>
          </a:p>
          <a:p>
            <a:r>
              <a:rPr lang="en-US" sz="1100" dirty="0"/>
              <a:t>It is true that in spite of carrying out regular maintenance, failure of the equipment cannot be totally eliminated. Failures of different types of electrical equipment are reported by all the industries and some of the failures are quite serious resulting in substantial production losses besides causing consequential damage to the adjoining equipment as well.</a:t>
            </a:r>
          </a:p>
          <a:p>
            <a:r>
              <a:rPr lang="en-US" sz="1100" dirty="0"/>
              <a:t>For example, when the equipment like </a:t>
            </a:r>
            <a:r>
              <a:rPr lang="en-US" sz="1100" dirty="0">
                <a:hlinkClick r:id="rId3" tooltip="Complete overview of lightning arresters"/>
              </a:rPr>
              <a:t>surge arrestors operating at extra high voltage</a:t>
            </a:r>
            <a:r>
              <a:rPr lang="en-US" sz="1100" dirty="0"/>
              <a:t> fail, they explode like a bomb many a times resulting in scattering of solid porcelain pieces to a larger distance causing damage to the adjoining equipment. Similar situation is also observed during incident of fire in electrical switchboards due to heavy short circuit.</a:t>
            </a:r>
          </a:p>
          <a:p>
            <a:endParaRPr lang="en-US" sz="11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1400" b="1" dirty="0"/>
              <a:t>Breakdown Maintenance Management (BMM)</a:t>
            </a:r>
          </a:p>
          <a:p>
            <a:r>
              <a:rPr lang="en-US" sz="1400" dirty="0"/>
              <a:t>The heading itself implies simple and straightforward logic – </a:t>
            </a:r>
            <a:r>
              <a:rPr lang="en-US" sz="1400" b="1" dirty="0"/>
              <a:t>“When a machine breaks down, fix it”</a:t>
            </a:r>
            <a:r>
              <a:rPr lang="en-US" sz="1400" dirty="0"/>
              <a:t>. This is </a:t>
            </a:r>
            <a:r>
              <a:rPr lang="en-US" sz="1400" b="1" dirty="0"/>
              <a:t>a reactive maintenance management technique</a:t>
            </a:r>
            <a:r>
              <a:rPr lang="en-US" sz="1400" dirty="0"/>
              <a:t> that waits for machine or equipment failure before any maintenance action is taken; however, it is actually a “no-maintenance” approach of the management.</a:t>
            </a:r>
          </a:p>
          <a:p>
            <a:r>
              <a:rPr lang="en-US" sz="1400" dirty="0"/>
              <a:t>No expenditure is made on maintenance until a machine or system fails to operate.</a:t>
            </a:r>
          </a:p>
          <a:p>
            <a:r>
              <a:rPr lang="en-US" sz="1400" dirty="0"/>
              <a:t>Few plants adopt a true run-to-failure management philosophy, as in almost all instances, the industries carry out basic preventive maintenance tasks such as lubrication, monitoring of operating parameters and other machine adjustments.</a:t>
            </a:r>
          </a:p>
          <a:p>
            <a:r>
              <a:rPr lang="en-US" sz="1400" dirty="0"/>
              <a:t>In this type of maintenance, however, the electrical machines and other plant equipment are neither rebuilt, nor are any major repairs made until the machine fails to operate.</a:t>
            </a:r>
          </a:p>
          <a:p>
            <a:r>
              <a:rPr lang="en-US" sz="1400" dirty="0"/>
              <a:t> </a:t>
            </a:r>
          </a:p>
          <a:p>
            <a:r>
              <a:rPr lang="en-US" sz="1400" b="1" dirty="0"/>
              <a:t>High equipment downtime and high cost of maintenance</a:t>
            </a:r>
          </a:p>
          <a:p>
            <a:r>
              <a:rPr lang="en-US" sz="1400" dirty="0"/>
              <a:t>This reactive method of maintenance results into rather high equipment downtime in most of the incidents of breakdown.</a:t>
            </a:r>
          </a:p>
          <a:p>
            <a:r>
              <a:rPr lang="en-US" sz="1400" dirty="0"/>
              <a:t>Many times, </a:t>
            </a:r>
            <a:r>
              <a:rPr lang="en-US" sz="1400" b="1" dirty="0"/>
              <a:t>all the spare parts required to set right the breakdown are not available</a:t>
            </a:r>
            <a:r>
              <a:rPr lang="en-US" sz="1400" dirty="0"/>
              <a:t> and the vendor is approached to purchase the spares. Even if immediate delivery of required spares is affected, substantial time would always be lost before the equipment is repaired and put back into service.</a:t>
            </a:r>
          </a:p>
          <a:p>
            <a:r>
              <a:rPr lang="en-US" sz="1400" dirty="0"/>
              <a:t>Moreover, </a:t>
            </a:r>
            <a:r>
              <a:rPr lang="en-US" sz="1400" b="1" dirty="0"/>
              <a:t>the vendor would charge premiums for expedited delivery</a:t>
            </a:r>
            <a:r>
              <a:rPr lang="en-US" sz="1400" dirty="0"/>
              <a:t>, which would substantially increase the costs of spare parts besides higher downtime required to correct machine failures. This happens due to the fact that it is not feasible to maintain all the spare parts for all the machines installed in the plant.</a:t>
            </a:r>
          </a:p>
          <a:p>
            <a:endParaRPr lang="en-US" sz="1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CONCLUSION</a:t>
            </a:r>
            <a:br>
              <a:rPr lang="en-US" dirty="0"/>
            </a:br>
            <a:endParaRPr lang="en-US" dirty="0"/>
          </a:p>
        </p:txBody>
      </p:sp>
      <p:sp>
        <p:nvSpPr>
          <p:cNvPr id="3" name="Content Placeholder 2"/>
          <p:cNvSpPr>
            <a:spLocks noGrp="1"/>
          </p:cNvSpPr>
          <p:nvPr>
            <p:ph idx="1"/>
          </p:nvPr>
        </p:nvSpPr>
        <p:spPr/>
        <p:txBody>
          <a:bodyPr>
            <a:normAutofit fontScale="47500" lnSpcReduction="20000"/>
          </a:bodyPr>
          <a:lstStyle/>
          <a:p>
            <a:r>
              <a:rPr lang="en-US" dirty="0"/>
              <a:t>In conclusion, electrical systems need regular maintenance to ensure optimum performance, such maintenance will prevent system and equipment failures and ensure maximum safety and efficiency in the utilization of the facilities.  At each installation, establish a program for proper maintenance and effectively follow it.  Include in this program the scope of work, intervals of performance, and methods of application including safety requirements, practices and procedures, and operations and maintenance (O&amp;M) of electrical power and distribution systems.  The information provided applies to the plans and procedures to operate and maintain installation electrical distribution systems.  Specific installation conditions may dictate the need for procedures that exceed these minimum requirements. These systems include substations, overhead and underground electrical distribution systems, exterior lighting systems, and electrical apparatus and components. The importance of discussed topic comes from the fact that electricity companies must handle a large number of electrical equipment (circuit breakers, transformers, cables etc.). Apart from safety, maintenance is needed </a:t>
            </a:r>
            <a:r>
              <a:rPr lang="en-US" b="1" dirty="0"/>
              <a:t>to keep plant in an acceptable condition</a:t>
            </a:r>
            <a:r>
              <a:rPr lang="en-US" dirty="0"/>
              <a:t>. Maintenance of this kind must be reviewed on an economic and energy efficiency basis. While it is appreciated that breakdown of plant may result in costly interruption of normal building operation, it must also be borne in mind that stopping plant for maintenance can also cause a loss in production. </a:t>
            </a:r>
          </a:p>
          <a:p>
            <a:r>
              <a:rPr lang="en-US" dirty="0"/>
              <a:t>                   Hence, it is important to properly operate, maintain and manage electrical equipment in order for there to be sustainable development.</a:t>
            </a:r>
          </a:p>
          <a:p>
            <a:r>
              <a:rPr lang="en-US" dirty="0"/>
              <a:t>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ownload (3).jpg"/>
          <p:cNvPicPr>
            <a:picLocks noGrp="1" noChangeAspect="1"/>
          </p:cNvPicPr>
          <p:nvPr>
            <p:ph idx="1"/>
          </p:nvPr>
        </p:nvPicPr>
        <p:blipFill>
          <a:blip r:embed="rId2"/>
          <a:stretch>
            <a:fillRect/>
          </a:stretch>
        </p:blipFill>
        <p:spPr>
          <a:xfrm>
            <a:off x="428596" y="428604"/>
            <a:ext cx="8286808" cy="5929353"/>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REFERENCES</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a:t>1.Guidelines on Energy Efficiency of Electrical Installations – Electrical and Mechanical Services Department – The Government of the Hong </a:t>
            </a:r>
            <a:r>
              <a:rPr lang="en-US" dirty="0" err="1"/>
              <a:t>KongSpecial</a:t>
            </a:r>
            <a:r>
              <a:rPr lang="en-US" dirty="0"/>
              <a:t> Administrative Region.</a:t>
            </a:r>
          </a:p>
          <a:p>
            <a:r>
              <a:rPr lang="en-US" dirty="0"/>
              <a:t>2. </a:t>
            </a:r>
            <a:r>
              <a:rPr lang="en-US" u="sng" dirty="0">
                <a:hlinkClick r:id="rId2"/>
              </a:rPr>
              <a:t>https://electrical-engineering-portal.com/maintenance-management-of-electrical-equipment-condition-monitoring-based-part-1</a:t>
            </a:r>
            <a:r>
              <a:rPr lang="en-US" dirty="0"/>
              <a:t>.</a:t>
            </a:r>
          </a:p>
          <a:p>
            <a:r>
              <a:rPr lang="en-US" dirty="0"/>
              <a:t>3. </a:t>
            </a:r>
            <a:r>
              <a:rPr lang="en-US" i="1" dirty="0"/>
              <a:t>https://www.e-hazard.com/blog/normal-</a:t>
            </a:r>
            <a:r>
              <a:rPr lang="en-US" b="1" dirty="0"/>
              <a:t>operation</a:t>
            </a:r>
            <a:r>
              <a:rPr lang="en-US" i="1" dirty="0"/>
              <a:t>-</a:t>
            </a:r>
            <a:r>
              <a:rPr lang="en-US" b="1" dirty="0"/>
              <a:t>electrical</a:t>
            </a:r>
            <a:r>
              <a:rPr lang="en-US" i="1" dirty="0"/>
              <a:t>-</a:t>
            </a:r>
            <a:r>
              <a:rPr lang="en-US" b="1" dirty="0"/>
              <a:t>equipment</a:t>
            </a:r>
            <a:endParaRPr lang="en-US" dirty="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ownload (1).jpg"/>
          <p:cNvPicPr>
            <a:picLocks noGrp="1" noChangeAspect="1"/>
          </p:cNvPicPr>
          <p:nvPr>
            <p:ph idx="1"/>
          </p:nvPr>
        </p:nvPicPr>
        <p:blipFill>
          <a:blip r:embed="rId2"/>
          <a:stretch>
            <a:fillRect/>
          </a:stretch>
        </p:blipFill>
        <p:spPr>
          <a:xfrm>
            <a:off x="270827" y="285728"/>
            <a:ext cx="8620456" cy="6215106"/>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US" dirty="0"/>
          </a:p>
        </p:txBody>
      </p:sp>
      <p:sp>
        <p:nvSpPr>
          <p:cNvPr id="3" name="Content Placeholder 2"/>
          <p:cNvSpPr>
            <a:spLocks noGrp="1"/>
          </p:cNvSpPr>
          <p:nvPr>
            <p:ph idx="1"/>
          </p:nvPr>
        </p:nvSpPr>
        <p:spPr/>
        <p:txBody>
          <a:bodyPr>
            <a:normAutofit fontScale="32500" lnSpcReduction="20000"/>
          </a:bodyPr>
          <a:lstStyle/>
          <a:p>
            <a:r>
              <a:rPr lang="en-US" sz="3700" dirty="0"/>
              <a:t>Electrical systems need regular maintenance to ensure optimum performance, such maintenance will prevent system and equipment failures and ensure maximum safety and efficiency in the utilization of the facilities.  At each installation, establish a program for proper maintenance and effectively follow it.  Include in this program the scope of work, intervals of performance, and methods of application including safety requirements, practices and procedures, and operations and maintenance (O&amp;M) of electrical power and distribution systems.  The information provided applies to the plans and procedures to operate and maintain installation electrical distribution systems.  Specific installation conditions may dictate the need for procedures that exceed these minimum requirements. These systems include substations, overhead and underground electrical distribution systems, exterior lighting systems, and electrical apparatus and components. The importance of discussed topic comes from the fact that electricity companies must handle a large number of electrical equipment (circuit breakers, transformers, cables etc.). Most of them have been in exploitation for years and are close to the end of their useful lifetime and then, they are more likely to fail, being necessary an assistance in making an appropriate and timely decisions about their assets. Based on the information acquired from asset management activities (monitoring and diagnosis, maintenance strategies and risk management), the decision-making process is designed to maintain electrical equipment in operating state, in safe condition and economical efficiency for electricity companies. In the context of energy market deregulation for any company in the electricity field either generation, transmission and distribution, its overall objective is to reduce costs while increasing equipment reliability, extending equipment lifetime and ensuring high levels of health and safety for operation and maintenance personnel, for the public, and for the environment. Due to this fact, proper operation and maintenance of major electrical equipment (transformer, circuit breakers, and overhead lines) becomes significant because:</a:t>
            </a:r>
          </a:p>
          <a:p>
            <a:pPr lvl="0"/>
            <a:r>
              <a:rPr lang="en-US" sz="3700" dirty="0"/>
              <a:t>they  belong to the expensive equipment category;  </a:t>
            </a:r>
          </a:p>
          <a:p>
            <a:pPr lvl="0"/>
            <a:r>
              <a:rPr lang="en-US" sz="3700" dirty="0"/>
              <a:t>the costs for maintenance of these equipment represent a large percentage of maintenance budgets; </a:t>
            </a:r>
          </a:p>
          <a:p>
            <a:pPr lvl="0"/>
            <a:r>
              <a:rPr lang="en-US" sz="3700" dirty="0"/>
              <a:t>failure adversely affect the system reliability and the existing monitoring technologies within the power station. </a:t>
            </a:r>
          </a:p>
          <a:p>
            <a:r>
              <a:rPr lang="en-US" sz="3700" dirty="0"/>
              <a:t>                Overall objective of the electricity companies is now, more than ever, to minimize operational costs of the electrical equipment and also to ensure that the system is working more economically. An important operational cost is the maintenance cost. Maintenance optimization is one possible technique to reduce life cycle costs while improving reliability. The electricity company needs to implement new strategies for more effective maintenance techniques. Thus, making decisions about the equipment maintenance activities must have a clear idea about what the maintenance can perform, what maintenance strategies are available, what assets to perform maintenance on, what level of maintenance to perform, what specific maintenance steps to perform, and when to perform the selected maintenance.</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OPERATION OF ELECTRICAL EQUIPMENT</a:t>
            </a:r>
            <a:br>
              <a:rPr lang="en-US" dirty="0"/>
            </a:br>
            <a:endParaRPr lang="en-US" dirty="0"/>
          </a:p>
        </p:txBody>
      </p:sp>
      <p:sp>
        <p:nvSpPr>
          <p:cNvPr id="3" name="Content Placeholder 2"/>
          <p:cNvSpPr>
            <a:spLocks noGrp="1"/>
          </p:cNvSpPr>
          <p:nvPr>
            <p:ph idx="1"/>
          </p:nvPr>
        </p:nvSpPr>
        <p:spPr/>
        <p:txBody>
          <a:bodyPr>
            <a:normAutofit fontScale="40000" lnSpcReduction="20000"/>
          </a:bodyPr>
          <a:lstStyle/>
          <a:p>
            <a:r>
              <a:rPr lang="en-US" dirty="0"/>
              <a:t>The newest version of NFPA 70E (2015) discusses normal operation of electrical equipment and covers five key elements of what normal means. One of those key elements is that the</a:t>
            </a:r>
            <a:r>
              <a:rPr lang="en-US" b="1" dirty="0"/>
              <a:t> equipment must be properly installed and maintained (NFPA 70E 130.2(A)(4)). </a:t>
            </a:r>
            <a:r>
              <a:rPr lang="en-US" dirty="0"/>
              <a:t>So what exactly does properly installed and maintained mean?  How does a company ensure that electrical equipment is in fact safe to operate under normal conditions? The informational note in this same section mentions manufacturer’s instructions and applicable codes and standards as guides. Two of these guides are </a:t>
            </a:r>
            <a:r>
              <a:rPr lang="en-US" b="1" dirty="0"/>
              <a:t>NFPA 70B Electrical Equipment Maintenance</a:t>
            </a:r>
            <a:r>
              <a:rPr lang="en-US" dirty="0"/>
              <a:t> and the </a:t>
            </a:r>
            <a:r>
              <a:rPr lang="en-US" b="1" dirty="0"/>
              <a:t>MTS/NETA Standard for Maintenance Testing Specifications for Electrical Power Equipment and Systems</a:t>
            </a:r>
            <a:r>
              <a:rPr lang="en-US" dirty="0"/>
              <a:t>.</a:t>
            </a:r>
          </a:p>
          <a:p>
            <a:r>
              <a:rPr lang="en-US" dirty="0"/>
              <a:t>         Both of these references have their strengths in making sure your organization has a thorough electrical maintenance program. The key to such a program is that all </a:t>
            </a:r>
            <a:r>
              <a:rPr lang="en-US" b="1" dirty="0"/>
              <a:t>equipment is being properly maintained in accordance with the equipment manufacturer’s instructions.</a:t>
            </a:r>
            <a:r>
              <a:rPr lang="en-US" dirty="0"/>
              <a:t> Well-maintained equipment has a direct effect on the safety of personnel who are tasked to operate electrical equipment. A big piece of the electrical safety pie is an accurate arc flash study, based on the engineering department’s </a:t>
            </a:r>
            <a:r>
              <a:rPr lang="en-US" dirty="0">
                <a:hlinkClick r:id="rId2"/>
              </a:rPr>
              <a:t>arc-flash studies</a:t>
            </a:r>
            <a:r>
              <a:rPr lang="en-US" dirty="0"/>
              <a:t>, which are in turn based upon reliable and appropriately-set protective device tripping times. And do not forget, proper electrical maintenance is imperative for ensuring personnel are in proper PPE when working on or around electrical equipment.</a:t>
            </a:r>
          </a:p>
          <a:p>
            <a:r>
              <a:rPr lang="en-US" b="1" dirty="0"/>
              <a:t>NFPA 70B (2013 edition)</a:t>
            </a:r>
            <a:r>
              <a:rPr lang="en-US" dirty="0"/>
              <a:t> does a great job covering the topic of grounding in Chapter 14. Section 14.1 defines the myriad of words used when discussing grounding and/or bonding, such as “counterpoise,” “down conductor,” and “grounded” </a:t>
            </a:r>
            <a:r>
              <a:rPr lang="en-US" dirty="0" err="1"/>
              <a:t>vs</a:t>
            </a:r>
            <a:r>
              <a:rPr lang="en-US" dirty="0"/>
              <a:t> “grounding” conductor. Anyone familiar with the National Electrical Code’s Article 250 should be very familiar with these often confused terms. The chapter continues in 14.2 to provide symptoms and even causes of inadequate grounding.  Section 14.3 addresses grounding system inspections, testing, and monitoring, and finally Section 14.4 ends with “Solutions to Inadequate Grounding.” In the final section, 14.4.1 provides four basic ideas for improving grounding at a jobsite, covering basic tasks such as cleaning, tightening, and testing connections, replacing or repairing damaged parts, using the correct size grounding conductor(s), and even using soil enhancement material if necessary, which is often applied at cell antenna sites for lightning protection.</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ownload (2).jpg"/>
          <p:cNvPicPr>
            <a:picLocks noGrp="1" noChangeAspect="1"/>
          </p:cNvPicPr>
          <p:nvPr>
            <p:ph idx="1"/>
          </p:nvPr>
        </p:nvPicPr>
        <p:blipFill>
          <a:blip r:embed="rId2"/>
          <a:stretch>
            <a:fillRect/>
          </a:stretch>
        </p:blipFill>
        <p:spPr>
          <a:xfrm>
            <a:off x="357158" y="285728"/>
            <a:ext cx="8450771" cy="6305834"/>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1143000"/>
          </a:xfrm>
        </p:spPr>
        <p:txBody>
          <a:bodyPr/>
          <a:lstStyle/>
          <a:p>
            <a:endParaRPr lang="en-US" dirty="0"/>
          </a:p>
        </p:txBody>
      </p:sp>
      <p:sp>
        <p:nvSpPr>
          <p:cNvPr id="3" name="Content Placeholder 2"/>
          <p:cNvSpPr>
            <a:spLocks noGrp="1"/>
          </p:cNvSpPr>
          <p:nvPr>
            <p:ph idx="1"/>
          </p:nvPr>
        </p:nvSpPr>
        <p:spPr/>
        <p:txBody>
          <a:bodyPr>
            <a:normAutofit fontScale="40000" lnSpcReduction="20000"/>
          </a:bodyPr>
          <a:lstStyle/>
          <a:p>
            <a:r>
              <a:rPr lang="en-US" dirty="0"/>
              <a:t>In comparison, the </a:t>
            </a:r>
            <a:r>
              <a:rPr lang="en-US" b="1" dirty="0"/>
              <a:t>NETA/MTS 2015</a:t>
            </a:r>
            <a:r>
              <a:rPr lang="en-US" dirty="0"/>
              <a:t> guide on grounding starts in section 7 – Inspection and Test Procedures. This section includes visual and mechanical testing of grounds, and provides specific guidance on which tests to follow. The section goes on to recommend using the manufacturer’s torque requirements or the provided torque requirement table in the latter section of the NETA standard. It continues by addressing a series of electrical tests to perform, with guidelines of when to dig deeper when questionable results arise. One specific test shows when it is necessary to investigate point-to-point resistance values during bolted connection resistance testing.</a:t>
            </a:r>
          </a:p>
          <a:p>
            <a:r>
              <a:rPr lang="en-US" dirty="0"/>
              <a:t>Similar comparisons can be made in the breaker testing procedures in each manual. For example, the </a:t>
            </a:r>
            <a:r>
              <a:rPr lang="en-US" b="1" dirty="0"/>
              <a:t>NETA-MTS</a:t>
            </a:r>
            <a:r>
              <a:rPr lang="en-US" dirty="0"/>
              <a:t> book gives a step-by-step reference for molded-case breakers. First on the testing list is bolted connection impedance testing, followed by insulation-resistance testing; long-time, short-time, and ground-fault pickup testing; and time delay testing via current injection. The procedure continues with a comprehensive circuit breaker program, including reference charts to follow for specifications that may be missing from manufacturers who may have gone out of business. The end result of the NETA testing method is a well-maintained and documented molded-case breaker maintenance program.</a:t>
            </a:r>
          </a:p>
          <a:p>
            <a:r>
              <a:rPr lang="en-US" dirty="0"/>
              <a:t>Section 11.10 of </a:t>
            </a:r>
            <a:r>
              <a:rPr lang="en-US" b="1" dirty="0"/>
              <a:t>NFPA 70B</a:t>
            </a:r>
            <a:r>
              <a:rPr lang="en-US" dirty="0"/>
              <a:t> addresses Low Voltage circuit breakers, both molded-case and power circuit breakers. 70B gives excellent documentation of the testing program, referencing many industry standards that are commonly accepted as Best-Practice. The references include NEMA AB4 Guidelines for Inspection and Preventive Maintenance of Molded-Case Circuit Breakers Used in Commercial and Industrial Applications, as well as ANSI/IEEE C37.13, ANSI/NETA ATS, and ANSI/NETA MTS.  NFPA 70B gives detailed guidance on trip test times, coil pickup tolerances, and more, but one may get lost in the manual’s wordy guidelines, unlike the step-by-step approach of NETA/MTS-2015. If you are one who needs an education on what all is involved in a typical circuit breaker testing program, NFPA 70B is definitely the book to provide this knowledge. It covers almost four full pages in small print of the Low Voltage Circuit Breaker testing process.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MAINTENANCE OF ELECTRICAL EQUIPMENT</a:t>
            </a:r>
            <a:br>
              <a:rPr lang="en-US" dirty="0"/>
            </a:br>
            <a:endParaRPr lang="en-US" dirty="0"/>
          </a:p>
        </p:txBody>
      </p:sp>
      <p:sp>
        <p:nvSpPr>
          <p:cNvPr id="3" name="Content Placeholder 2"/>
          <p:cNvSpPr>
            <a:spLocks noGrp="1"/>
          </p:cNvSpPr>
          <p:nvPr>
            <p:ph idx="1"/>
          </p:nvPr>
        </p:nvSpPr>
        <p:spPr/>
        <p:txBody>
          <a:bodyPr>
            <a:normAutofit fontScale="32500" lnSpcReduction="20000"/>
          </a:bodyPr>
          <a:lstStyle/>
          <a:p>
            <a:r>
              <a:rPr lang="en-US" sz="3700" b="1" dirty="0"/>
              <a:t>Purpose of Maintenance</a:t>
            </a:r>
          </a:p>
          <a:p>
            <a:r>
              <a:rPr lang="en-US" sz="3700" dirty="0"/>
              <a:t>Apart from safety, maintenance is needed </a:t>
            </a:r>
            <a:r>
              <a:rPr lang="en-US" sz="3700" b="1" dirty="0"/>
              <a:t>to keep plant in an acceptable condition</a:t>
            </a:r>
            <a:r>
              <a:rPr lang="en-US" sz="3700" dirty="0"/>
              <a:t>. Maintenance of this kind must be reviewed on an economic and energy efficiency basis. While it is appreciated that breakdown of plant may result in costly interruption of normal building operation, it must also be borne in mind </a:t>
            </a:r>
            <a:r>
              <a:rPr lang="en-US" sz="3700" b="1" dirty="0"/>
              <a:t>that stopping plant for maintenance can also cause a loss in production</a:t>
            </a:r>
            <a:r>
              <a:rPr lang="en-US" sz="3700" dirty="0"/>
              <a:t>.</a:t>
            </a:r>
          </a:p>
          <a:p>
            <a:r>
              <a:rPr lang="en-US" sz="3700" dirty="0"/>
              <a:t>Equipment on continuous and arduous duty, e.g. switchboards, </a:t>
            </a:r>
            <a:r>
              <a:rPr lang="en-US" sz="3700" u="sng" dirty="0">
                <a:hlinkClick r:id="rId2"/>
              </a:rPr>
              <a:t>motor control </a:t>
            </a:r>
            <a:r>
              <a:rPr lang="en-US" sz="3700" u="sng" dirty="0" err="1">
                <a:hlinkClick r:id="rId2"/>
              </a:rPr>
              <a:t>centres</a:t>
            </a:r>
            <a:r>
              <a:rPr lang="en-US" sz="3700" u="sng" dirty="0">
                <a:hlinkClick r:id="rId2"/>
              </a:rPr>
              <a:t> (MCCs)</a:t>
            </a:r>
            <a:r>
              <a:rPr lang="en-US" sz="3700" dirty="0"/>
              <a:t>, air-handling units, chiller plant etc., require more attention than that which is lightly loaded and rarely used.</a:t>
            </a:r>
          </a:p>
          <a:p>
            <a:r>
              <a:rPr lang="en-US" sz="3700" b="1" dirty="0"/>
              <a:t>Initial Steps For Economic and Energy Efficiency</a:t>
            </a:r>
          </a:p>
          <a:p>
            <a:r>
              <a:rPr lang="en-US" sz="3700" dirty="0"/>
              <a:t>Apart from the above considerations there will be the question of whether to repair or replace faulty equipment. This requires analysis of the past and future maintenance costs and the benefits of new equipment. However, some simple initial steps can be taken as far as the economic and energy efficiency is concerned for maintenance of electrical equipment in buildings.</a:t>
            </a:r>
          </a:p>
          <a:p>
            <a:r>
              <a:rPr lang="en-US" sz="3700" dirty="0"/>
              <a:t> </a:t>
            </a:r>
          </a:p>
          <a:p>
            <a:r>
              <a:rPr lang="en-US" sz="3700" b="1" dirty="0"/>
              <a:t>1. </a:t>
            </a:r>
            <a:r>
              <a:rPr lang="en-US" sz="3700" b="1" dirty="0" err="1"/>
              <a:t>Standardisation</a:t>
            </a:r>
            <a:r>
              <a:rPr lang="en-US" sz="3700" b="1" dirty="0"/>
              <a:t> of Equipment</a:t>
            </a:r>
            <a:endParaRPr lang="en-US" sz="3700" dirty="0"/>
          </a:p>
          <a:p>
            <a:r>
              <a:rPr lang="en-US" sz="3700" dirty="0"/>
              <a:t>The use as far as possible of standard items such as switchgear will help both in buying, stockholding and replacement of components on the most economic and convenient basis.</a:t>
            </a:r>
          </a:p>
          <a:p>
            <a:r>
              <a:rPr lang="en-US" sz="3700" b="1" dirty="0"/>
              <a:t>2. Establishment of Records on Breakdown</a:t>
            </a:r>
          </a:p>
          <a:p>
            <a:r>
              <a:rPr lang="en-US" sz="3700" dirty="0"/>
              <a:t>Initially this may be on a </a:t>
            </a:r>
            <a:r>
              <a:rPr lang="en-US" sz="3700" b="1" dirty="0"/>
              <a:t>simple log book</a:t>
            </a:r>
            <a:r>
              <a:rPr lang="en-US" sz="3700" dirty="0"/>
              <a:t> or </a:t>
            </a:r>
            <a:r>
              <a:rPr lang="en-US" sz="3700" b="1" dirty="0"/>
              <a:t>card system</a:t>
            </a:r>
            <a:r>
              <a:rPr lang="en-US" sz="3700" dirty="0"/>
              <a:t>. This information should give some idea of which plant requires attention and at what intervals. It may also lead to improvements to the plant itself which will reduce the frequency of future failures.</a:t>
            </a:r>
          </a:p>
          <a:p>
            <a:r>
              <a:rPr lang="en-US" sz="3700" b="1" dirty="0"/>
              <a:t/>
            </a:r>
            <a:br>
              <a:rPr lang="en-US" sz="3700" b="1" dirty="0"/>
            </a:br>
            <a:r>
              <a:rPr lang="en-US" sz="3700" b="1" dirty="0"/>
              <a:t>3. Frequency of Maintenance</a:t>
            </a:r>
          </a:p>
          <a:p>
            <a:r>
              <a:rPr lang="en-US" sz="3700" dirty="0"/>
              <a:t>This requires careful </a:t>
            </a:r>
            <a:r>
              <a:rPr lang="en-US" sz="3700" dirty="0" err="1"/>
              <a:t>organisation</a:t>
            </a:r>
            <a:r>
              <a:rPr lang="en-US" sz="3700" dirty="0"/>
              <a:t> to ensure that it fits in with operational requirements. All </a:t>
            </a:r>
            <a:r>
              <a:rPr lang="en-US" sz="3700" u="sng" dirty="0">
                <a:hlinkClick r:id="rId3"/>
              </a:rPr>
              <a:t>planned maintenance</a:t>
            </a:r>
            <a:r>
              <a:rPr lang="en-US" sz="3700" dirty="0"/>
              <a:t> should therefore have been agreed with the relevant operation.</a:t>
            </a:r>
          </a:p>
          <a:p>
            <a:r>
              <a:rPr lang="en-US" dirty="0"/>
              <a:t>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ownload.jpg"/>
          <p:cNvPicPr>
            <a:picLocks noGrp="1" noChangeAspect="1"/>
          </p:cNvPicPr>
          <p:nvPr>
            <p:ph idx="1"/>
          </p:nvPr>
        </p:nvPicPr>
        <p:blipFill>
          <a:blip r:embed="rId2"/>
          <a:stretch>
            <a:fillRect/>
          </a:stretch>
        </p:blipFill>
        <p:spPr>
          <a:xfrm>
            <a:off x="500034" y="428604"/>
            <a:ext cx="8143932" cy="5929353"/>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25000" lnSpcReduction="20000"/>
          </a:bodyPr>
          <a:lstStyle/>
          <a:p>
            <a:r>
              <a:rPr lang="en-US" sz="4400" b="1" dirty="0"/>
              <a:t>4. Economic of Routine Maintenance</a:t>
            </a:r>
          </a:p>
          <a:p>
            <a:r>
              <a:rPr lang="en-US" sz="4400" dirty="0"/>
              <a:t>It may not be economic or practical to include some equipment in a scheduled routine although safety inspections will still need to be carried out. Examples of low priority maintenance are </a:t>
            </a:r>
            <a:r>
              <a:rPr lang="en-US" sz="4400" b="1" dirty="0"/>
              <a:t>equipment that is not subject to breakdown</a:t>
            </a:r>
            <a:r>
              <a:rPr lang="en-US" sz="4400" dirty="0"/>
              <a:t>, e.g. electric heater, and equipment that would cause little or no interference with operational routine and could be repair or replaced at any time.</a:t>
            </a:r>
          </a:p>
          <a:p>
            <a:r>
              <a:rPr lang="en-US" sz="4400" dirty="0"/>
              <a:t> </a:t>
            </a:r>
          </a:p>
          <a:p>
            <a:r>
              <a:rPr lang="en-US" sz="4400" b="1" dirty="0"/>
              <a:t>5. Upgrading to More Efficient Plant</a:t>
            </a:r>
          </a:p>
          <a:p>
            <a:r>
              <a:rPr lang="en-US" sz="4400" b="1" dirty="0"/>
              <a:t>Energy saving can be achieved by changing the type of equipment in use, for example:</a:t>
            </a:r>
            <a:endParaRPr lang="en-US" sz="4400" dirty="0"/>
          </a:p>
          <a:p>
            <a:r>
              <a:rPr lang="en-US" sz="4400" dirty="0"/>
              <a:t>Replacement of </a:t>
            </a:r>
            <a:r>
              <a:rPr lang="en-US" sz="4400" b="1" dirty="0"/>
              <a:t>less efficient lamps</a:t>
            </a:r>
            <a:r>
              <a:rPr lang="en-US" sz="4400" dirty="0"/>
              <a:t> with more energy efficient lamps.</a:t>
            </a:r>
          </a:p>
          <a:p>
            <a:r>
              <a:rPr lang="en-US" sz="4400" dirty="0"/>
              <a:t>Replacing </a:t>
            </a:r>
            <a:r>
              <a:rPr lang="en-US" sz="4400" b="1" dirty="0"/>
              <a:t>electro-mechanical control device</a:t>
            </a:r>
            <a:r>
              <a:rPr lang="en-US" sz="4400" dirty="0"/>
              <a:t>s to electronic systems.</a:t>
            </a:r>
          </a:p>
          <a:p>
            <a:r>
              <a:rPr lang="en-US" sz="4400" dirty="0"/>
              <a:t>Installing new high efficiency motors </a:t>
            </a:r>
            <a:r>
              <a:rPr lang="en-US" sz="4400" u="sng" dirty="0">
                <a:hlinkClick r:id="rId2"/>
              </a:rPr>
              <a:t>to replace old motors</a:t>
            </a:r>
            <a:r>
              <a:rPr lang="en-US" sz="4400" dirty="0"/>
              <a:t> particularly where extended duty operations prevail.</a:t>
            </a:r>
          </a:p>
          <a:p>
            <a:r>
              <a:rPr lang="en-US" sz="4400" dirty="0"/>
              <a:t>Retrofitting VSDs for flow control of fans or pumps.</a:t>
            </a:r>
          </a:p>
          <a:p>
            <a:r>
              <a:rPr lang="en-US" sz="4400" dirty="0"/>
              <a:t>The economics of changing inefficient existing systems, which are continuing to provide a satisfactory operational performance, obviously requires careful consideration. Not only the costs of new equipment need to be understood, but also </a:t>
            </a:r>
            <a:r>
              <a:rPr lang="en-US" sz="4400" b="1" dirty="0"/>
              <a:t>equipment life</a:t>
            </a:r>
            <a:r>
              <a:rPr lang="en-US" sz="4400" dirty="0"/>
              <a:t> can have a significant impact on the overall financial viability of any proposed changes.</a:t>
            </a:r>
          </a:p>
          <a:p>
            <a:r>
              <a:rPr lang="en-US" sz="4400" dirty="0"/>
              <a:t> </a:t>
            </a:r>
          </a:p>
          <a:p>
            <a:r>
              <a:rPr lang="en-US" sz="4400" b="1" dirty="0"/>
              <a:t>Emergency Maintenance</a:t>
            </a:r>
          </a:p>
          <a:p>
            <a:r>
              <a:rPr lang="en-US" sz="4400" dirty="0"/>
              <a:t>The emergency maintenance can hardly be regarded as maintenance in the sense that, in many cases, it consists of an urgent repair to, or replacement of, electrical equipment that has ceased to function effectively.</a:t>
            </a:r>
          </a:p>
          <a:p>
            <a:r>
              <a:rPr lang="en-US" sz="4400" b="1" dirty="0"/>
              <a:t>Planned Maintenance</a:t>
            </a:r>
          </a:p>
          <a:p>
            <a:r>
              <a:rPr lang="en-US" sz="4400" dirty="0"/>
              <a:t>In the use of electrical plant and equipment there are obviously </a:t>
            </a:r>
            <a:r>
              <a:rPr lang="en-US" sz="4400" b="1" dirty="0"/>
              <a:t>sources of danger</a:t>
            </a:r>
            <a:r>
              <a:rPr lang="en-US" sz="4400" dirty="0"/>
              <a:t> </a:t>
            </a:r>
            <a:r>
              <a:rPr lang="en-US" sz="4400" dirty="0" err="1"/>
              <a:t>recognised</a:t>
            </a:r>
            <a:r>
              <a:rPr lang="en-US" sz="4400" dirty="0"/>
              <a:t> in the Electricity (Wiring) Regulations.</a:t>
            </a:r>
          </a:p>
          <a:p>
            <a:r>
              <a:rPr lang="en-US" sz="4400" dirty="0"/>
              <a:t>These regulations are mandatory and serve to ensure that all electrical plants and equipment </a:t>
            </a:r>
            <a:r>
              <a:rPr lang="en-US" sz="4400" dirty="0" err="1"/>
              <a:t>areadequately</a:t>
            </a:r>
            <a:r>
              <a:rPr lang="en-US" sz="4400" dirty="0"/>
              <a:t> maintained and tested to prevent any dangerous situation arising that could harm the users of such equipment or the building occupants.</a:t>
            </a:r>
          </a:p>
          <a:p>
            <a:r>
              <a:rPr lang="en-US" sz="4400" dirty="0"/>
              <a:t>Normally, maintenance carried out solely for safety reasons will be covered by standard procedures, which in some instances will have to </a:t>
            </a:r>
            <a:r>
              <a:rPr lang="en-US" sz="4400" dirty="0" err="1"/>
              <a:t>fulfil</a:t>
            </a:r>
            <a:r>
              <a:rPr lang="en-US" sz="4400" dirty="0"/>
              <a:t> </a:t>
            </a:r>
            <a:r>
              <a:rPr lang="en-US" sz="4400" b="1" dirty="0"/>
              <a:t>the relevant Code of Practice</a:t>
            </a:r>
            <a:r>
              <a:rPr lang="en-US" sz="4400" dirty="0"/>
              <a:t> for the Electricity (Wiring) Regulations.</a:t>
            </a:r>
          </a:p>
          <a:p>
            <a:r>
              <a:rPr lang="en-US" sz="4400" b="1" dirty="0"/>
              <a:t>Planned maintenance</a:t>
            </a:r>
            <a:r>
              <a:rPr lang="en-US" sz="4400" dirty="0"/>
              <a:t> can be carried out on the basis of the operation of the piece of electrical equipment itself. For example, it is worth considering whether all electric motors should be periodically cleaned and inspected, making sure that dirt and dust has not interfered with the self cooling of the motor and that there is no oil leakage into the motor’ s windings.</a:t>
            </a:r>
          </a:p>
          <a:p>
            <a:r>
              <a:rPr lang="en-US" sz="4400" dirty="0"/>
              <a:t>Bearing should also be checked for wear and tear to prevent contact between the rotor and stator. Maintenance can also be based on the complete item of plant, or auxiliary plant, such as the central air conditioning plant of a tall building.</a:t>
            </a:r>
          </a:p>
          <a:p>
            <a:r>
              <a:rPr lang="en-US" dirty="0"/>
              <a:t> </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1560</Words>
  <Application>Microsoft Office PowerPoint</Application>
  <PresentationFormat>On-screen Show (4:3)</PresentationFormat>
  <Paragraphs>83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YAKUBU NATHAN BALA</vt:lpstr>
      <vt:lpstr>Slide 2</vt:lpstr>
      <vt:lpstr>INTRODUCTION</vt:lpstr>
      <vt:lpstr>OPERATION OF ELECTRICAL EQUIPMENT </vt:lpstr>
      <vt:lpstr>Slide 5</vt:lpstr>
      <vt:lpstr>Slide 6</vt:lpstr>
      <vt:lpstr>MAINTENANCE OF ELECTRICAL EQUIPMENT </vt:lpstr>
      <vt:lpstr>Slide 8</vt:lpstr>
      <vt:lpstr>Slide 9</vt:lpstr>
      <vt:lpstr>MANAGEMENT OF ELECTRICAL EQUIPMENT </vt:lpstr>
      <vt:lpstr>Slide 11</vt:lpstr>
      <vt:lpstr>CONCLUSION </vt:lpstr>
      <vt:lpstr>Slide 13</vt:lpstr>
      <vt:lpstr>REFERENCES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YAKUBU NATHAN BALA</dc:title>
  <dc:creator>User</dc:creator>
  <cp:lastModifiedBy>User</cp:lastModifiedBy>
  <cp:revision>3</cp:revision>
  <dcterms:created xsi:type="dcterms:W3CDTF">2020-04-13T10:07:30Z</dcterms:created>
  <dcterms:modified xsi:type="dcterms:W3CDTF">2020-04-13T10:33:08Z</dcterms:modified>
</cp:coreProperties>
</file>